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6" r:id="rId9"/>
  </p:sldIdLst>
  <p:sldSz cx="18288000" cy="10287000"/>
  <p:notesSz cx="6858000" cy="9144000"/>
  <p:embeddedFontLst>
    <p:embeddedFont>
      <p:font typeface="Aileron Heavy" panose="020B0604020202020204" charset="0"/>
      <p:regular r:id="rId11"/>
    </p:embeddedFont>
    <p:embeddedFont>
      <p:font typeface="Aileron Heavy Bold" panose="020B0604020202020204" charset="0"/>
      <p:regular r:id="rId12"/>
    </p:embeddedFont>
    <p:embeddedFont>
      <p:font typeface="Aileron Regular" panose="020B0604020202020204" charset="0"/>
      <p:regular r:id="rId13"/>
    </p:embeddedFont>
    <p:embeddedFont>
      <p:font typeface="Aileron Regular Bold" panose="020B0604020202020204" charset="0"/>
      <p:regular r:id="rId14"/>
    </p:embeddedFont>
    <p:embeddedFont>
      <p:font typeface="Aileron Regular Italic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668D-0B8E-4582-83CB-7B8AB171BE3C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E51A-5B15-47E1-A3DF-9A5CDBDAB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91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E51A-5B15-47E1-A3DF-9A5CDBDAB5B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6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://www.instagram.com/conrer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s://www.linkedin.com/in/anita-cardoso-32319423/" TargetMode="External"/><Relationship Id="rId7" Type="http://schemas.openxmlformats.org/officeDocument/2006/relationships/image" Target="../media/image20.jpg"/><Relationship Id="rId2" Type="http://schemas.openxmlformats.org/officeDocument/2006/relationships/hyperlink" Target="https://www.linkedin.com/in/raissasal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s://www.linkedin.com/in/allan-stuart-2b40aa189/" TargetMode="External"/><Relationship Id="rId10" Type="http://schemas.openxmlformats.org/officeDocument/2006/relationships/image" Target="../media/image23.jpg"/><Relationship Id="rId4" Type="http://schemas.openxmlformats.org/officeDocument/2006/relationships/hyperlink" Target="https://www.linkedin.com/in/ischaber/" TargetMode="External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conrerp3.org.br/" TargetMode="External"/><Relationship Id="rId7" Type="http://schemas.openxmlformats.org/officeDocument/2006/relationships/hyperlink" Target="http://www.facebook.com/conrerp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www.instagram.com/conrer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no interior, computador, mesa, laptop&#10;&#10;Descrição gerada automaticamente">
            <a:extLst>
              <a:ext uri="{FF2B5EF4-FFF2-40B4-BE49-F238E27FC236}">
                <a16:creationId xmlns:a16="http://schemas.microsoft.com/office/drawing/2014/main" id="{569788EC-C723-4A5D-8896-4F79DC8F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764"/>
            <a:ext cx="18288000" cy="590321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81000" y="7810500"/>
            <a:ext cx="7483687" cy="1079950"/>
            <a:chOff x="0" y="0"/>
            <a:chExt cx="9978250" cy="143993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978250" cy="1439933"/>
            </a:xfrm>
            <a:prstGeom prst="rect">
              <a:avLst/>
            </a:prstGeom>
            <a:solidFill>
              <a:srgbClr val="17171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23839" y="380030"/>
              <a:ext cx="8930573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 dirty="0" err="1">
                  <a:solidFill>
                    <a:srgbClr val="F4F5F7"/>
                  </a:solidFill>
                  <a:latin typeface="Aileron Regular"/>
                </a:rPr>
                <a:t>Agende</a:t>
              </a:r>
              <a:r>
                <a:rPr lang="en-US" sz="2800" spc="28" dirty="0">
                  <a:solidFill>
                    <a:srgbClr val="F4F5F7"/>
                  </a:solidFill>
                  <a:latin typeface="Aileron Regular"/>
                </a:rPr>
                <a:t> </a:t>
              </a:r>
              <a:r>
                <a:rPr lang="en-US" sz="2800" spc="28" dirty="0" err="1">
                  <a:solidFill>
                    <a:srgbClr val="F4F5F7"/>
                  </a:solidFill>
                  <a:latin typeface="Aileron Regular"/>
                </a:rPr>
                <a:t>seu</a:t>
              </a:r>
              <a:r>
                <a:rPr lang="en-US" sz="2800" spc="28" dirty="0">
                  <a:solidFill>
                    <a:srgbClr val="F4F5F7"/>
                  </a:solidFill>
                  <a:latin typeface="Aileron Regular"/>
                </a:rPr>
                <a:t> </a:t>
              </a:r>
              <a:r>
                <a:rPr lang="en-US" sz="2800" spc="28" dirty="0" err="1">
                  <a:solidFill>
                    <a:srgbClr val="F4F5F7"/>
                  </a:solidFill>
                  <a:latin typeface="Aileron Regular"/>
                </a:rPr>
                <a:t>atendimento</a:t>
              </a:r>
              <a:endParaRPr lang="en-US" sz="2800" spc="28" dirty="0">
                <a:solidFill>
                  <a:srgbClr val="F4F5F7"/>
                </a:solidFill>
                <a:latin typeface="Aileron Regular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242173"/>
            <a:ext cx="15939233" cy="2734043"/>
            <a:chOff x="0" y="0"/>
            <a:chExt cx="21252311" cy="3645391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2125230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24">
                  <a:solidFill>
                    <a:srgbClr val="171710"/>
                  </a:solidFill>
                  <a:latin typeface="Aileron Regular Bold"/>
                </a:rPr>
                <a:t>CONRERP3 APRESENTA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54591"/>
              <a:ext cx="2125231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171710"/>
                  </a:solidFill>
                  <a:latin typeface="Aileron Heavy Bold"/>
                </a:rPr>
                <a:t>Guia de reabertura segura da sede em tempos de Covid-19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6279" y="448742"/>
            <a:ext cx="9099965" cy="9389517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0715" r="20715"/>
          <a:stretch>
            <a:fillRect/>
          </a:stretch>
        </p:blipFill>
        <p:spPr>
          <a:xfrm>
            <a:off x="9596244" y="-1734628"/>
            <a:ext cx="10164071" cy="1157288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885233" y="4632048"/>
            <a:ext cx="6019530" cy="1022905"/>
            <a:chOff x="0" y="0"/>
            <a:chExt cx="8026040" cy="136387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26040" cy="1363873"/>
            </a:xfrm>
            <a:prstGeom prst="rect">
              <a:avLst/>
            </a:prstGeom>
            <a:solidFill>
              <a:srgbClr val="17171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60455" y="240705"/>
              <a:ext cx="7105131" cy="739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3800" spc="113" dirty="0" err="1">
                  <a:solidFill>
                    <a:srgbClr val="F4F5F7"/>
                  </a:solidFill>
                  <a:latin typeface="Aileron Heavy"/>
                </a:rPr>
                <a:t>Retorno</a:t>
              </a:r>
              <a:r>
                <a:rPr lang="en-US" sz="3800" spc="113" dirty="0">
                  <a:solidFill>
                    <a:srgbClr val="F4F5F7"/>
                  </a:solidFill>
                  <a:latin typeface="Aileron Heavy"/>
                </a:rPr>
                <a:t> Seguro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4726" y="2152548"/>
            <a:ext cx="8143072" cy="6583567"/>
            <a:chOff x="0" y="-9525"/>
            <a:chExt cx="10857429" cy="877808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0857425" cy="1063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200" spc="56" dirty="0">
                  <a:solidFill>
                    <a:srgbClr val="171710"/>
                  </a:solidFill>
                  <a:latin typeface="Aileron Heavy"/>
                </a:rPr>
                <a:t>      </a:t>
              </a:r>
              <a:r>
                <a:rPr lang="en-US" sz="5200" spc="56" dirty="0" err="1">
                  <a:solidFill>
                    <a:srgbClr val="171710"/>
                  </a:solidFill>
                  <a:latin typeface="Aileron Heavy"/>
                </a:rPr>
                <a:t>Segurança</a:t>
              </a:r>
              <a:r>
                <a:rPr lang="en-US" sz="5200" spc="56" dirty="0">
                  <a:solidFill>
                    <a:srgbClr val="171710"/>
                  </a:solidFill>
                  <a:latin typeface="Aileron Heavy"/>
                </a:rPr>
                <a:t> </a:t>
              </a:r>
              <a:r>
                <a:rPr lang="en-US" sz="5200" spc="56" dirty="0" err="1">
                  <a:solidFill>
                    <a:srgbClr val="171710"/>
                  </a:solidFill>
                  <a:latin typeface="Aileron Heavy"/>
                </a:rPr>
                <a:t>Conjunta</a:t>
              </a:r>
              <a:endParaRPr lang="en-US" sz="5200" spc="56" dirty="0">
                <a:solidFill>
                  <a:srgbClr val="171710"/>
                </a:solidFill>
                <a:latin typeface="Aileron Heav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17971"/>
              <a:ext cx="10857429" cy="6850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Fechamos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nossa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sede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em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março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e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ampliamos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atendimentos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on-line. 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171710"/>
                </a:solidFill>
                <a:latin typeface="Aileron Regular"/>
              </a:endParaRPr>
            </a:p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Agora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em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agosto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,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seguindo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as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recomendações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das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autoridades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,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estamos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programando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um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retorno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seguro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e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responsável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das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atividades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para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atender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profissionais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que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necessitem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de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atendimento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presencial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.</a:t>
              </a:r>
            </a:p>
          </p:txBody>
        </p:sp>
      </p:grpSp>
      <p:pic>
        <p:nvPicPr>
          <p:cNvPr id="11" name="Gráfico 10" descr="Selo 1">
            <a:extLst>
              <a:ext uri="{FF2B5EF4-FFF2-40B4-BE49-F238E27FC236}">
                <a16:creationId xmlns:a16="http://schemas.microsoft.com/office/drawing/2014/main" id="{1CD73B97-A9CF-4773-83D7-3ED806017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209423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7065" y="448742"/>
            <a:ext cx="10050716" cy="9389517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346298"/>
            <a:ext cx="6019530" cy="1594405"/>
            <a:chOff x="0" y="0"/>
            <a:chExt cx="8026040" cy="212587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026040" cy="2125873"/>
            </a:xfrm>
            <a:prstGeom prst="rect">
              <a:avLst/>
            </a:prstGeom>
            <a:solidFill>
              <a:srgbClr val="17171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60455" y="240705"/>
              <a:ext cx="7105130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3800" spc="113">
                  <a:solidFill>
                    <a:srgbClr val="F4F5F7"/>
                  </a:solidFill>
                  <a:latin typeface="Aileron Heavy"/>
                </a:rPr>
                <a:t>Who we are</a:t>
              </a:r>
            </a:p>
            <a:p>
              <a:pPr algn="l">
                <a:lnSpc>
                  <a:spcPts val="4560"/>
                </a:lnSpc>
              </a:pPr>
              <a:r>
                <a:rPr lang="en-US" sz="3800" spc="113">
                  <a:solidFill>
                    <a:srgbClr val="F4F5F7"/>
                  </a:solidFill>
                  <a:latin typeface="Aileron Heavy"/>
                </a:rPr>
                <a:t>and what we do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1538" r="25438"/>
          <a:stretch>
            <a:fillRect/>
          </a:stretch>
        </p:blipFill>
        <p:spPr>
          <a:xfrm>
            <a:off x="0" y="-183698"/>
            <a:ext cx="8325167" cy="1047069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116228" y="2115243"/>
            <a:ext cx="8143072" cy="6056514"/>
            <a:chOff x="0" y="0"/>
            <a:chExt cx="10857429" cy="80753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0857425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spc="65" dirty="0">
                  <a:solidFill>
                    <a:srgbClr val="171710"/>
                  </a:solidFill>
                  <a:latin typeface="Aileron Heavy"/>
                </a:rPr>
                <a:t>     </a:t>
              </a:r>
              <a:r>
                <a:rPr lang="en-US" sz="5400" spc="65" dirty="0" err="1">
                  <a:solidFill>
                    <a:srgbClr val="171710"/>
                  </a:solidFill>
                  <a:latin typeface="Aileron Heavy"/>
                </a:rPr>
                <a:t>Agende</a:t>
              </a:r>
              <a:endParaRPr lang="en-US" sz="5400" spc="65" dirty="0">
                <a:solidFill>
                  <a:srgbClr val="171710"/>
                </a:solidFill>
                <a:latin typeface="Aileron Heav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36502"/>
              <a:ext cx="10857429" cy="603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Para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garantir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segurança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e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agilidade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vamos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passar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a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agendar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atendimentos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presenciais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. 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Marque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seu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horário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através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de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nosso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WhatsApp 31 3567 1329.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171710"/>
                </a:solidFill>
                <a:latin typeface="Aileron Regular"/>
              </a:endParaRPr>
            </a:p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É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possível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escolher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terça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ou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quinta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, de 10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às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15h.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O novo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sistema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spc="30" dirty="0" err="1">
                  <a:solidFill>
                    <a:srgbClr val="171710"/>
                  </a:solidFill>
                  <a:latin typeface="Aileron Regular"/>
                </a:rPr>
                <a:t>começa</a:t>
              </a:r>
              <a:r>
                <a:rPr lang="en-US" sz="3000" spc="30" dirty="0">
                  <a:solidFill>
                    <a:srgbClr val="171710"/>
                  </a:solidFill>
                  <a:latin typeface="Aileron Regular"/>
                </a:rPr>
                <a:t> 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a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partir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do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dia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10 de </a:t>
              </a:r>
              <a:r>
                <a:rPr lang="en-US" sz="3000" b="1" spc="30" dirty="0" err="1">
                  <a:solidFill>
                    <a:srgbClr val="171710"/>
                  </a:solidFill>
                  <a:latin typeface="Aileron Regular"/>
                </a:rPr>
                <a:t>agosto</a:t>
              </a:r>
              <a:r>
                <a:rPr lang="en-US" sz="3000" b="1" spc="30" dirty="0">
                  <a:solidFill>
                    <a:srgbClr val="171710"/>
                  </a:solidFill>
                  <a:latin typeface="Aileron Regular"/>
                </a:rPr>
                <a:t> de 2020.</a:t>
              </a:r>
            </a:p>
          </p:txBody>
        </p:sp>
      </p:grpSp>
      <p:pic>
        <p:nvPicPr>
          <p:cNvPr id="15" name="Gráfico 14" descr="Crachá">
            <a:extLst>
              <a:ext uri="{FF2B5EF4-FFF2-40B4-BE49-F238E27FC236}">
                <a16:creationId xmlns:a16="http://schemas.microsoft.com/office/drawing/2014/main" id="{C1347D30-B2C9-4848-BE3C-4BBB54D04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6792" y="21497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5687382"/>
            <a:ext cx="4764538" cy="3570918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256279" y="6238945"/>
            <a:ext cx="4321051" cy="246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 dirty="0"/>
              <a:t>Neste momento estamos seguindo as instruções da prefeitura de Belo Horizonte. Caso as informações se alterem, vamos adaptar.</a:t>
            </a:r>
            <a:endParaRPr lang="en-US" sz="2800" spc="26" dirty="0">
              <a:solidFill>
                <a:srgbClr val="171710"/>
              </a:solidFill>
              <a:latin typeface="Aileron Regular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767566" y="5687382"/>
            <a:ext cx="4764538" cy="3570918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6983474" y="6009899"/>
            <a:ext cx="4321051" cy="297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spc="26" dirty="0">
                <a:solidFill>
                  <a:srgbClr val="171710"/>
                </a:solidFill>
              </a:rPr>
              <a:t>Para </a:t>
            </a:r>
            <a:r>
              <a:rPr lang="en-US" sz="2800" spc="26" dirty="0" err="1">
                <a:solidFill>
                  <a:srgbClr val="171710"/>
                </a:solidFill>
              </a:rPr>
              <a:t>instruções</a:t>
            </a:r>
            <a:r>
              <a:rPr lang="en-US" sz="2800" spc="26" dirty="0">
                <a:solidFill>
                  <a:srgbClr val="171710"/>
                </a:solidFill>
              </a:rPr>
              <a:t> de </a:t>
            </a:r>
            <a:r>
              <a:rPr lang="en-US" sz="2800" spc="26" dirty="0" err="1">
                <a:solidFill>
                  <a:srgbClr val="171710"/>
                </a:solidFill>
              </a:rPr>
              <a:t>segurança</a:t>
            </a:r>
            <a:r>
              <a:rPr lang="en-US" sz="2800" spc="26" dirty="0">
                <a:solidFill>
                  <a:srgbClr val="171710"/>
                </a:solidFill>
              </a:rPr>
              <a:t>, </a:t>
            </a:r>
            <a:r>
              <a:rPr lang="en-US" sz="2800" spc="26" dirty="0" err="1">
                <a:solidFill>
                  <a:srgbClr val="171710"/>
                </a:solidFill>
              </a:rPr>
              <a:t>consulte</a:t>
            </a:r>
            <a:r>
              <a:rPr lang="en-US" sz="2800" spc="26" dirty="0">
                <a:solidFill>
                  <a:srgbClr val="171710"/>
                </a:solidFill>
              </a:rPr>
              <a:t> </a:t>
            </a:r>
            <a:r>
              <a:rPr lang="en-US" sz="2800" spc="26" dirty="0" err="1">
                <a:solidFill>
                  <a:srgbClr val="171710"/>
                </a:solidFill>
              </a:rPr>
              <a:t>fontes</a:t>
            </a:r>
            <a:r>
              <a:rPr lang="en-US" sz="2800" spc="26" dirty="0">
                <a:solidFill>
                  <a:srgbClr val="171710"/>
                </a:solidFill>
              </a:rPr>
              <a:t> </a:t>
            </a:r>
            <a:r>
              <a:rPr lang="en-US" sz="2800" spc="26" dirty="0" err="1">
                <a:solidFill>
                  <a:srgbClr val="171710"/>
                </a:solidFill>
              </a:rPr>
              <a:t>confiáveis</a:t>
            </a:r>
            <a:r>
              <a:rPr lang="en-US" sz="2800" spc="26" dirty="0">
                <a:solidFill>
                  <a:srgbClr val="171710"/>
                </a:solidFill>
              </a:rPr>
              <a:t>, </a:t>
            </a:r>
            <a:r>
              <a:rPr lang="en-US" sz="2800" spc="26" dirty="0" err="1">
                <a:solidFill>
                  <a:srgbClr val="171710"/>
                </a:solidFill>
              </a:rPr>
              <a:t>como</a:t>
            </a:r>
            <a:r>
              <a:rPr lang="en-US" sz="2800" spc="26" dirty="0">
                <a:solidFill>
                  <a:srgbClr val="171710"/>
                </a:solidFill>
              </a:rPr>
              <a:t> </a:t>
            </a:r>
            <a:r>
              <a:rPr lang="en-US" sz="2800" spc="26" dirty="0" err="1">
                <a:solidFill>
                  <a:srgbClr val="171710"/>
                </a:solidFill>
              </a:rPr>
              <a:t>entidades</a:t>
            </a:r>
            <a:r>
              <a:rPr lang="en-US" sz="2800" spc="26" dirty="0">
                <a:solidFill>
                  <a:srgbClr val="171710"/>
                </a:solidFill>
              </a:rPr>
              <a:t> de </a:t>
            </a:r>
            <a:r>
              <a:rPr lang="en-US" sz="2800" spc="26" dirty="0" err="1">
                <a:solidFill>
                  <a:srgbClr val="171710"/>
                </a:solidFill>
              </a:rPr>
              <a:t>saúde</a:t>
            </a:r>
            <a:r>
              <a:rPr lang="en-US" sz="2800" spc="26" dirty="0">
                <a:solidFill>
                  <a:srgbClr val="171710"/>
                </a:solidFill>
              </a:rPr>
              <a:t> e </a:t>
            </a:r>
            <a:r>
              <a:rPr lang="en-US" sz="2800" spc="26" dirty="0" err="1">
                <a:solidFill>
                  <a:srgbClr val="171710"/>
                </a:solidFill>
              </a:rPr>
              <a:t>órgãos</a:t>
            </a:r>
            <a:r>
              <a:rPr lang="en-US" sz="2800" spc="26" dirty="0">
                <a:solidFill>
                  <a:srgbClr val="171710"/>
                </a:solidFill>
              </a:rPr>
              <a:t> </a:t>
            </a:r>
            <a:r>
              <a:rPr lang="en-US" sz="2800" spc="26" dirty="0" err="1">
                <a:solidFill>
                  <a:srgbClr val="171710"/>
                </a:solidFill>
              </a:rPr>
              <a:t>oficiais</a:t>
            </a:r>
            <a:r>
              <a:rPr lang="en-US" sz="2800" spc="26" dirty="0">
                <a:solidFill>
                  <a:srgbClr val="171710"/>
                </a:solidFill>
              </a:rPr>
              <a:t>. </a:t>
            </a:r>
            <a:r>
              <a:rPr lang="en-US" sz="2800" spc="26" dirty="0" err="1">
                <a:solidFill>
                  <a:srgbClr val="171710"/>
                </a:solidFill>
              </a:rPr>
              <a:t>Verifique</a:t>
            </a:r>
            <a:r>
              <a:rPr lang="en-US" sz="2800" spc="26" dirty="0">
                <a:solidFill>
                  <a:srgbClr val="171710"/>
                </a:solidFill>
              </a:rPr>
              <a:t> </a:t>
            </a:r>
            <a:r>
              <a:rPr lang="en-US" sz="2800" spc="26" dirty="0" err="1">
                <a:solidFill>
                  <a:srgbClr val="171710"/>
                </a:solidFill>
              </a:rPr>
              <a:t>sempre</a:t>
            </a:r>
            <a:r>
              <a:rPr lang="en-US" sz="2800" spc="26" dirty="0">
                <a:solidFill>
                  <a:srgbClr val="171710"/>
                </a:solidFill>
              </a:rPr>
              <a:t> a </a:t>
            </a:r>
            <a:r>
              <a:rPr lang="en-US" sz="2800" spc="26" dirty="0" err="1">
                <a:solidFill>
                  <a:srgbClr val="171710"/>
                </a:solidFill>
              </a:rPr>
              <a:t>origem</a:t>
            </a:r>
            <a:r>
              <a:rPr lang="en-US" sz="2800" spc="26" dirty="0">
                <a:solidFill>
                  <a:srgbClr val="171710"/>
                </a:solidFill>
              </a:rPr>
              <a:t> do </a:t>
            </a:r>
            <a:r>
              <a:rPr lang="en-US" sz="2800" spc="26" dirty="0" err="1">
                <a:solidFill>
                  <a:srgbClr val="171710"/>
                </a:solidFill>
              </a:rPr>
              <a:t>conteúdo</a:t>
            </a:r>
            <a:r>
              <a:rPr lang="en-US" sz="2800" spc="26" dirty="0">
                <a:solidFill>
                  <a:srgbClr val="171710"/>
                </a:solidFill>
              </a:rPr>
              <a:t>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2483091" y="5687382"/>
            <a:ext cx="4764538" cy="3570918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14" name="TextBox 14"/>
          <p:cNvSpPr txBox="1"/>
          <p:nvPr/>
        </p:nvSpPr>
        <p:spPr>
          <a:xfrm>
            <a:off x="12698964" y="6252090"/>
            <a:ext cx="4321051" cy="245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pt-BR" sz="2800" dirty="0"/>
              <a:t>Recomendação extra. Se sua temperatura estiver acima dos 37,5ºC, considere reagendar seu atendimento e procure orientação médica.</a:t>
            </a:r>
            <a:endParaRPr lang="en-US" sz="2800" spc="26" dirty="0">
              <a:solidFill>
                <a:srgbClr val="171710"/>
              </a:solidFill>
              <a:latin typeface="Aileron Regular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40A727E-628F-4C5B-98B8-2DB2DD5B450E}"/>
              </a:ext>
            </a:extLst>
          </p:cNvPr>
          <p:cNvSpPr/>
          <p:nvPr/>
        </p:nvSpPr>
        <p:spPr>
          <a:xfrm>
            <a:off x="1028700" y="3009900"/>
            <a:ext cx="4764538" cy="2354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BBFE2A0-A5AC-4858-A3FE-8A6ED6A8B685}"/>
              </a:ext>
            </a:extLst>
          </p:cNvPr>
          <p:cNvSpPr/>
          <p:nvPr/>
        </p:nvSpPr>
        <p:spPr>
          <a:xfrm>
            <a:off x="6773401" y="3013032"/>
            <a:ext cx="4764538" cy="2354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77B9BE7-FF8D-4A70-9434-A3CE264935D7}"/>
              </a:ext>
            </a:extLst>
          </p:cNvPr>
          <p:cNvSpPr/>
          <p:nvPr/>
        </p:nvSpPr>
        <p:spPr>
          <a:xfrm>
            <a:off x="12483091" y="3009899"/>
            <a:ext cx="4764538" cy="2354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4CE51AD-F794-4C22-9D45-A2DABDEB5AB7}"/>
              </a:ext>
            </a:extLst>
          </p:cNvPr>
          <p:cNvSpPr txBox="1"/>
          <p:nvPr/>
        </p:nvSpPr>
        <p:spPr>
          <a:xfrm>
            <a:off x="1028700" y="1532670"/>
            <a:ext cx="1215488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5500" spc="330" dirty="0">
                <a:solidFill>
                  <a:srgbClr val="171710"/>
                </a:solidFill>
                <a:latin typeface="Aileron Heavy Bold"/>
              </a:rPr>
              <a:t>     </a:t>
            </a:r>
            <a:r>
              <a:rPr lang="en-US" sz="5400" spc="330" dirty="0" err="1">
                <a:solidFill>
                  <a:srgbClr val="171710"/>
                </a:solidFill>
                <a:latin typeface="Aileron Heavy Bold"/>
              </a:rPr>
              <a:t>Recomendações</a:t>
            </a:r>
            <a:endParaRPr lang="en-US" sz="5400" spc="330" dirty="0">
              <a:solidFill>
                <a:srgbClr val="171710"/>
              </a:solidFill>
              <a:latin typeface="Aileron Heavy Bold"/>
            </a:endParaRPr>
          </a:p>
        </p:txBody>
      </p:sp>
      <p:pic>
        <p:nvPicPr>
          <p:cNvPr id="19" name="Gráfico 18" descr="Selo 3">
            <a:extLst>
              <a:ext uri="{FF2B5EF4-FFF2-40B4-BE49-F238E27FC236}">
                <a16:creationId xmlns:a16="http://schemas.microsoft.com/office/drawing/2014/main" id="{D5509447-A647-4955-B4E5-DD60213E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494570"/>
            <a:ext cx="914400" cy="914400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2191A933-E6A4-41F0-8B37-2B80DBAECBD8}"/>
              </a:ext>
            </a:extLst>
          </p:cNvPr>
          <p:cNvSpPr txBox="1"/>
          <p:nvPr/>
        </p:nvSpPr>
        <p:spPr>
          <a:xfrm>
            <a:off x="1474370" y="3180359"/>
            <a:ext cx="3199164" cy="189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Atenção</a:t>
            </a:r>
            <a:r>
              <a:rPr lang="en-US" sz="3400" b="1" spc="170" dirty="0">
                <a:solidFill>
                  <a:schemeClr val="bg1"/>
                </a:solidFill>
                <a:latin typeface="Aileron Regular Italics"/>
              </a:rPr>
              <a:t> para  </a:t>
            </a: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comunicados</a:t>
            </a:r>
            <a:r>
              <a:rPr lang="en-US" sz="3400" b="1" spc="170" dirty="0">
                <a:solidFill>
                  <a:schemeClr val="bg1"/>
                </a:solidFill>
                <a:latin typeface="Aileron Regular Italics"/>
              </a:rPr>
              <a:t> </a:t>
            </a: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oficiais</a:t>
            </a:r>
            <a:endParaRPr lang="en-US" sz="3400" b="1" spc="170" dirty="0">
              <a:solidFill>
                <a:schemeClr val="bg1"/>
              </a:solidFill>
              <a:latin typeface="Aileron Regular Itali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22E9AB-2063-4D16-9D40-5F0722A640B5}"/>
              </a:ext>
            </a:extLst>
          </p:cNvPr>
          <p:cNvSpPr/>
          <p:nvPr/>
        </p:nvSpPr>
        <p:spPr>
          <a:xfrm>
            <a:off x="7190865" y="3302103"/>
            <a:ext cx="392961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00"/>
              </a:lnSpc>
            </a:pPr>
            <a:r>
              <a:rPr lang="en-US" sz="3300" b="1" spc="170" dirty="0" err="1">
                <a:solidFill>
                  <a:schemeClr val="bg1"/>
                </a:solidFill>
                <a:latin typeface="Aileron Regular Italics"/>
              </a:rPr>
              <a:t>Busque</a:t>
            </a:r>
            <a:r>
              <a:rPr lang="en-US" sz="3300" b="1" spc="170" dirty="0">
                <a:solidFill>
                  <a:schemeClr val="bg1"/>
                </a:solidFill>
                <a:latin typeface="Aileron Regular Italics"/>
              </a:rPr>
              <a:t> </a:t>
            </a:r>
            <a:r>
              <a:rPr lang="en-US" sz="3300" b="1" spc="170" dirty="0" err="1">
                <a:solidFill>
                  <a:schemeClr val="bg1"/>
                </a:solidFill>
                <a:latin typeface="Aileron Regular Italics"/>
              </a:rPr>
              <a:t>entidades</a:t>
            </a:r>
            <a:r>
              <a:rPr lang="en-US" sz="3300" b="1" spc="170" dirty="0">
                <a:solidFill>
                  <a:schemeClr val="bg1"/>
                </a:solidFill>
                <a:latin typeface="Aileron Regular Italics"/>
              </a:rPr>
              <a:t> </a:t>
            </a:r>
            <a:r>
              <a:rPr lang="en-US" sz="3300" b="1" spc="170" dirty="0" err="1">
                <a:solidFill>
                  <a:schemeClr val="bg1"/>
                </a:solidFill>
                <a:latin typeface="Aileron Regular Italics"/>
              </a:rPr>
              <a:t>especializadas</a:t>
            </a:r>
            <a:endParaRPr lang="en-US" sz="3300" b="1" spc="170" dirty="0">
              <a:solidFill>
                <a:schemeClr val="bg1"/>
              </a:solidFill>
              <a:latin typeface="Aileron Regular Italics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ED0734DB-EFB1-439E-9295-413A766775D3}"/>
              </a:ext>
            </a:extLst>
          </p:cNvPr>
          <p:cNvSpPr txBox="1"/>
          <p:nvPr/>
        </p:nvSpPr>
        <p:spPr>
          <a:xfrm>
            <a:off x="13183580" y="3302103"/>
            <a:ext cx="3351820" cy="1898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Meça</a:t>
            </a:r>
            <a:r>
              <a:rPr lang="en-US" sz="3400" b="1" spc="170" dirty="0">
                <a:solidFill>
                  <a:schemeClr val="bg1"/>
                </a:solidFill>
                <a:latin typeface="Aileron Regular Italics"/>
              </a:rPr>
              <a:t> </a:t>
            </a: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sua</a:t>
            </a:r>
            <a:r>
              <a:rPr lang="en-US" sz="3400" b="1" spc="170" dirty="0">
                <a:solidFill>
                  <a:schemeClr val="bg1"/>
                </a:solidFill>
                <a:latin typeface="Aileron Regular Italics"/>
              </a:rPr>
              <a:t> </a:t>
            </a: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temperatura</a:t>
            </a:r>
            <a:r>
              <a:rPr lang="en-US" sz="3400" b="1" spc="170" dirty="0">
                <a:solidFill>
                  <a:schemeClr val="bg1"/>
                </a:solidFill>
                <a:latin typeface="Aileron Regular Italics"/>
              </a:rPr>
              <a:t> antes de </a:t>
            </a:r>
            <a:r>
              <a:rPr lang="en-US" sz="3400" b="1" spc="170" dirty="0" err="1">
                <a:solidFill>
                  <a:schemeClr val="bg1"/>
                </a:solidFill>
                <a:latin typeface="Aileron Regular Italics"/>
              </a:rPr>
              <a:t>sair</a:t>
            </a:r>
            <a:endParaRPr lang="en-US" sz="3400" b="1" spc="170" dirty="0">
              <a:solidFill>
                <a:schemeClr val="bg1"/>
              </a:solidFill>
              <a:latin typeface="Aileron Regular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1447" y="448742"/>
            <a:ext cx="13948797" cy="9389517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419100"/>
            <a:ext cx="3756742" cy="9391615"/>
          </a:xfrm>
          <a:prstGeom prst="rect">
            <a:avLst/>
          </a:prstGeom>
          <a:solidFill>
            <a:srgbClr val="17171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12194" y="3885786"/>
            <a:ext cx="1299723" cy="12152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37440" y="3606944"/>
            <a:ext cx="1863896" cy="18638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75048" y="3149148"/>
            <a:ext cx="2511733" cy="24420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51132" y="1546833"/>
            <a:ext cx="1120448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65" dirty="0">
                <a:solidFill>
                  <a:srgbClr val="171710"/>
                </a:solidFill>
                <a:latin typeface="Aileron Heavy"/>
              </a:rPr>
              <a:t> </a:t>
            </a:r>
            <a:r>
              <a:rPr lang="en-US" sz="5400" spc="65" dirty="0">
                <a:solidFill>
                  <a:srgbClr val="171710"/>
                </a:solidFill>
                <a:latin typeface="Aileron Heavy"/>
              </a:rPr>
              <a:t>Check-list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1512" y="3208224"/>
            <a:ext cx="2465088" cy="350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pt-BR" sz="3800" spc="113" dirty="0">
                <a:solidFill>
                  <a:srgbClr val="F4F5F7"/>
                </a:solidFill>
                <a:latin typeface="Aileron Heavy"/>
              </a:rPr>
              <a:t>Alguns itens para checar antes de vir ao Conrerp3</a:t>
            </a:r>
            <a:endParaRPr lang="en-US" sz="3800" spc="114" dirty="0">
              <a:solidFill>
                <a:srgbClr val="F4F5F7"/>
              </a:solidFill>
              <a:latin typeface="Aileron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52432" y="5751121"/>
            <a:ext cx="2433913" cy="247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367" spc="123">
                <a:solidFill>
                  <a:srgbClr val="171710"/>
                </a:solidFill>
                <a:latin typeface="Aileron Regular Bold"/>
              </a:rPr>
              <a:t> SÓ TRAGA O ESSENCIAL. VEJA QUAIS DOCUMENTOS É POSSÍVEL ENVIAR POR </a:t>
            </a:r>
          </a:p>
          <a:p>
            <a:pPr algn="ctr">
              <a:lnSpc>
                <a:spcPts val="2793"/>
              </a:lnSpc>
            </a:pPr>
            <a:r>
              <a:rPr lang="en-US" sz="2367" spc="123">
                <a:solidFill>
                  <a:srgbClr val="171710"/>
                </a:solidFill>
                <a:latin typeface="Aileron Regular Bold"/>
              </a:rPr>
              <a:t>E-MAIL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6108" y="5764575"/>
            <a:ext cx="2651896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</a:pPr>
            <a:r>
              <a:rPr lang="pt-BR" sz="2355" spc="122" dirty="0">
                <a:solidFill>
                  <a:srgbClr val="171710"/>
                </a:solidFill>
                <a:latin typeface="Aileron Regular Bold"/>
              </a:rPr>
              <a:t>PREFIRA SACOLAS DE PANO PARA CARREGAR PERTENCES E DOCUMENTOS PARA QUE POSSA LAVAR APÓS VOLTAR PARA CASA</a:t>
            </a:r>
            <a:endParaRPr lang="en-US" sz="2355" spc="122" dirty="0">
              <a:solidFill>
                <a:srgbClr val="171710"/>
              </a:solidFill>
              <a:latin typeface="Aileron Regula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294761" y="5764575"/>
            <a:ext cx="2511733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</a:pPr>
            <a:r>
              <a:rPr lang="pt-BR" sz="2360" spc="122" dirty="0">
                <a:solidFill>
                  <a:srgbClr val="171710"/>
                </a:solidFill>
                <a:latin typeface="Aileron Regular Bold"/>
              </a:rPr>
              <a:t>MANTENHA CERCA DE 3 PASSOS DE DISTÂNCIA ENTRE AS PESSOAS QUE INTERAGIR. EVITE  TOCAR OS OLHOS, NARIZ E BOCA</a:t>
            </a:r>
            <a:endParaRPr lang="en-US" sz="2360" spc="122" dirty="0">
              <a:solidFill>
                <a:srgbClr val="171710"/>
              </a:solidFill>
              <a:latin typeface="Aileron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75048" y="5764575"/>
            <a:ext cx="2511733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pt-BR" sz="2380" spc="123" dirty="0">
                <a:solidFill>
                  <a:srgbClr val="171710"/>
                </a:solidFill>
                <a:latin typeface="Aileron Regular Bold"/>
              </a:rPr>
              <a:t>É OBRIGATÓRIO O USO DE MÁSCARA PARA PROTEGER VOCÊ E AS PESSOAS QUE VOCÊ TIVER CONTATO</a:t>
            </a:r>
            <a:endParaRPr lang="en-US" sz="2380" spc="123" dirty="0">
              <a:solidFill>
                <a:srgbClr val="171710"/>
              </a:solidFill>
              <a:latin typeface="Aileron Regular Bold"/>
            </a:endParaRPr>
          </a:p>
        </p:txBody>
      </p:sp>
      <p:pic>
        <p:nvPicPr>
          <p:cNvPr id="15" name="Imagem 14" descr="Uma imagem contendo desenho&#10;&#10;Descrição gerada automaticamente">
            <a:extLst>
              <a:ext uri="{FF2B5EF4-FFF2-40B4-BE49-F238E27FC236}">
                <a16:creationId xmlns:a16="http://schemas.microsoft.com/office/drawing/2014/main" id="{35D93F3A-6704-4C46-81EE-166081846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61" y="3445261"/>
            <a:ext cx="2511733" cy="1775874"/>
          </a:xfrm>
          <a:prstGeom prst="rect">
            <a:avLst/>
          </a:prstGeom>
        </p:spPr>
      </p:pic>
      <p:pic>
        <p:nvPicPr>
          <p:cNvPr id="19" name="Gráfico 18" descr="Selo 4">
            <a:extLst>
              <a:ext uri="{FF2B5EF4-FFF2-40B4-BE49-F238E27FC236}">
                <a16:creationId xmlns:a16="http://schemas.microsoft.com/office/drawing/2014/main" id="{177AA0D1-50CF-4724-B5A1-2F4731D3D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6732" y="158969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oto em preto e branco de cidade vista do alto&#10;&#10;Descrição gerada automaticamente">
            <a:extLst>
              <a:ext uri="{FF2B5EF4-FFF2-40B4-BE49-F238E27FC236}">
                <a16:creationId xmlns:a16="http://schemas.microsoft.com/office/drawing/2014/main" id="{372B28E0-EE9D-46BC-A698-4873AE13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-2404769"/>
            <a:ext cx="18298886" cy="594627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237659" y="3501804"/>
            <a:ext cx="10570687" cy="6382319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467757" y="3455942"/>
            <a:ext cx="6322537" cy="6382318"/>
          </a:xfrm>
          <a:prstGeom prst="rect">
            <a:avLst/>
          </a:prstGeom>
          <a:solidFill>
            <a:srgbClr val="171710">
              <a:alpha val="470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797358" y="4902214"/>
            <a:ext cx="4993842" cy="296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5400" spc="65" dirty="0">
                <a:solidFill>
                  <a:srgbClr val="171710"/>
                </a:solidFill>
                <a:latin typeface="Aileron Heavy"/>
              </a:rPr>
              <a:t>       </a:t>
            </a:r>
            <a:r>
              <a:rPr lang="en-US" sz="5400" spc="65" dirty="0" err="1">
                <a:solidFill>
                  <a:srgbClr val="171710"/>
                </a:solidFill>
                <a:latin typeface="Aileron Heavy"/>
              </a:rPr>
              <a:t>Calendário</a:t>
            </a:r>
            <a:endParaRPr lang="en-US" sz="5400" spc="65" dirty="0">
              <a:solidFill>
                <a:srgbClr val="171710"/>
              </a:solidFill>
              <a:latin typeface="Aileron Heavy"/>
            </a:endParaRPr>
          </a:p>
          <a:p>
            <a:endParaRPr lang="en-US" sz="2400" spc="65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pt-BR" sz="2400" spc="65" dirty="0">
                <a:solidFill>
                  <a:srgbClr val="171710"/>
                </a:solidFill>
                <a:latin typeface="Aileron Regular" panose="020B0604020202020204" charset="0"/>
              </a:rPr>
              <a:t>Veja a programação do Conselho e para mais informações, acione a Secretaria nos canais do Conrerp3</a:t>
            </a:r>
            <a:endParaRPr lang="en-US" sz="2400" spc="65" dirty="0">
              <a:solidFill>
                <a:srgbClr val="171710"/>
              </a:solidFill>
              <a:latin typeface="Aileron Regular" panose="020B060402020202020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62000" y="2158550"/>
            <a:ext cx="7483687" cy="1079950"/>
            <a:chOff x="0" y="0"/>
            <a:chExt cx="9978250" cy="143993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9978250" cy="1439933"/>
            </a:xfrm>
            <a:prstGeom prst="rect">
              <a:avLst/>
            </a:prstGeom>
            <a:solidFill>
              <a:srgbClr val="17171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73285" y="329441"/>
              <a:ext cx="8780877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4800" spc="113" dirty="0" err="1">
                  <a:solidFill>
                    <a:srgbClr val="F4F5F7"/>
                  </a:solidFill>
                  <a:latin typeface="Aileron Heavy"/>
                </a:rPr>
                <a:t>Programa</a:t>
              </a:r>
              <a:r>
                <a:rPr lang="en-US" sz="4800" spc="113" dirty="0">
                  <a:solidFill>
                    <a:srgbClr val="F4F5F7"/>
                  </a:solidFill>
                  <a:latin typeface="Aileron Heavy"/>
                </a:rPr>
                <a:t>-se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639800" y="4902213"/>
            <a:ext cx="5195008" cy="5038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</a:rPr>
              <a:t>Agendamentos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>
              <a:lnSpc>
                <a:spcPts val="5099"/>
              </a:lnSpc>
            </a:pPr>
            <a:r>
              <a:rPr lang="en-US" sz="3400" spc="170" dirty="0">
                <a:solidFill>
                  <a:srgbClr val="171710"/>
                </a:solidFill>
                <a:latin typeface="Aileron Regular" panose="020B0604020202020204" charset="0"/>
                <a:hlinkClick r:id="rId4"/>
              </a:rPr>
              <a:t>Live </a:t>
            </a: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  <a:hlinkClick r:id="rId4"/>
              </a:rPr>
              <a:t>InovaRP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>
              <a:lnSpc>
                <a:spcPts val="5099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</a:rPr>
              <a:t>Plenária</a:t>
            </a:r>
            <a:r>
              <a:rPr lang="en-US" sz="3400" spc="170" dirty="0">
                <a:solidFill>
                  <a:srgbClr val="171710"/>
                </a:solidFill>
                <a:latin typeface="Aileron Regular" panose="020B0604020202020204" charset="0"/>
              </a:rPr>
              <a:t> </a:t>
            </a:r>
            <a:r>
              <a:rPr lang="en-US" sz="2400" spc="170" dirty="0">
                <a:solidFill>
                  <a:srgbClr val="171710"/>
                </a:solidFill>
                <a:latin typeface="Aileron Regular" panose="020B0604020202020204" charset="0"/>
              </a:rPr>
              <a:t>(</a:t>
            </a:r>
            <a:r>
              <a:rPr lang="en-US" sz="2400" spc="170" dirty="0" err="1">
                <a:solidFill>
                  <a:srgbClr val="171710"/>
                </a:solidFill>
                <a:latin typeface="Aileron Regular" panose="020B0604020202020204" charset="0"/>
              </a:rPr>
              <a:t>Solicite</a:t>
            </a:r>
            <a:r>
              <a:rPr lang="en-US" sz="2400" spc="170" dirty="0">
                <a:solidFill>
                  <a:srgbClr val="171710"/>
                </a:solidFill>
                <a:latin typeface="Aileron Regular" panose="020B0604020202020204" charset="0"/>
              </a:rPr>
              <a:t> link)</a:t>
            </a:r>
          </a:p>
          <a:p>
            <a:pPr>
              <a:lnSpc>
                <a:spcPts val="5099"/>
              </a:lnSpc>
            </a:pPr>
            <a:endParaRPr lang="en-US" sz="3400" spc="170" dirty="0">
              <a:solidFill>
                <a:srgbClr val="171710"/>
              </a:solidFill>
              <a:latin typeface="Aileron Regular Italics"/>
            </a:endParaRPr>
          </a:p>
          <a:p>
            <a:pPr>
              <a:lnSpc>
                <a:spcPts val="5099"/>
              </a:lnSpc>
            </a:pP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</a:rPr>
              <a:t>Agendamentos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>
              <a:lnSpc>
                <a:spcPts val="5099"/>
              </a:lnSpc>
            </a:pPr>
            <a:r>
              <a:rPr lang="en-US" sz="3400" spc="170" dirty="0">
                <a:solidFill>
                  <a:srgbClr val="171710"/>
                </a:solidFill>
                <a:latin typeface="Aileron Regular" panose="020B0604020202020204" charset="0"/>
                <a:hlinkClick r:id="rId4"/>
              </a:rPr>
              <a:t>Live </a:t>
            </a: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  <a:hlinkClick r:id="rId4"/>
              </a:rPr>
              <a:t>InovaRP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>
              <a:lnSpc>
                <a:spcPts val="5099"/>
              </a:lnSpc>
            </a:pPr>
            <a:endParaRPr lang="en-US" sz="3400" spc="170" dirty="0">
              <a:solidFill>
                <a:srgbClr val="171710"/>
              </a:solidFill>
              <a:latin typeface="Aileron Regular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85879" y="4902214"/>
            <a:ext cx="3145667" cy="5168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99"/>
              </a:lnSpc>
            </a:pPr>
            <a:r>
              <a:rPr lang="en-US" sz="3400" i="1" spc="170" dirty="0">
                <a:solidFill>
                  <a:srgbClr val="171710"/>
                </a:solidFill>
                <a:latin typeface="Aileron Regular Italics"/>
              </a:rPr>
              <a:t>10 AM – 3 PM</a:t>
            </a:r>
          </a:p>
          <a:p>
            <a:pPr algn="r">
              <a:lnSpc>
                <a:spcPts val="5099"/>
              </a:lnSpc>
            </a:pPr>
            <a:r>
              <a:rPr lang="en-US" sz="3400" i="1" spc="170" dirty="0">
                <a:solidFill>
                  <a:srgbClr val="171710"/>
                </a:solidFill>
                <a:latin typeface="Aileron Regular Italics" panose="020B0604020202020204" charset="0"/>
              </a:rPr>
              <a:t>6:30 </a:t>
            </a:r>
            <a:r>
              <a:rPr lang="en-US" sz="3400" i="1" spc="170" dirty="0">
                <a:solidFill>
                  <a:srgbClr val="171710"/>
                </a:solidFill>
                <a:latin typeface="Aileron Regular"/>
              </a:rPr>
              <a:t>PM</a:t>
            </a:r>
          </a:p>
          <a:p>
            <a:pPr algn="r">
              <a:lnSpc>
                <a:spcPts val="5099"/>
              </a:lnSpc>
            </a:pPr>
            <a:endParaRPr lang="en-US" sz="3200" i="1" spc="170" dirty="0">
              <a:solidFill>
                <a:srgbClr val="171710"/>
              </a:solidFill>
              <a:latin typeface="Aileron Regular Italics"/>
            </a:endParaRPr>
          </a:p>
          <a:p>
            <a:pPr algn="r">
              <a:lnSpc>
                <a:spcPts val="5099"/>
              </a:lnSpc>
            </a:pPr>
            <a:r>
              <a:rPr lang="en-US" sz="3200" i="1" spc="170" dirty="0">
                <a:solidFill>
                  <a:srgbClr val="171710"/>
                </a:solidFill>
                <a:latin typeface="Aileron Regular Italics"/>
              </a:rPr>
              <a:t>7:30 PM</a:t>
            </a:r>
            <a:endParaRPr lang="en-US" sz="2000" i="1" spc="170" dirty="0">
              <a:solidFill>
                <a:srgbClr val="171710"/>
              </a:solidFill>
              <a:latin typeface="Aileron Regular Italics"/>
            </a:endParaRPr>
          </a:p>
          <a:p>
            <a:pPr algn="r">
              <a:lnSpc>
                <a:spcPts val="5099"/>
              </a:lnSpc>
            </a:pPr>
            <a:endParaRPr lang="en-US" sz="3400" i="1" spc="170" dirty="0">
              <a:solidFill>
                <a:srgbClr val="171710"/>
              </a:solidFill>
              <a:latin typeface="Aileron Regular"/>
            </a:endParaRPr>
          </a:p>
          <a:p>
            <a:pPr algn="r">
              <a:lnSpc>
                <a:spcPts val="5099"/>
              </a:lnSpc>
            </a:pPr>
            <a:r>
              <a:rPr lang="en-US" sz="3400" i="1" spc="170" dirty="0">
                <a:solidFill>
                  <a:srgbClr val="171710"/>
                </a:solidFill>
                <a:latin typeface="Aileron Regular Italics"/>
              </a:rPr>
              <a:t>10 AM – 3 PM</a:t>
            </a:r>
          </a:p>
          <a:p>
            <a:pPr algn="r">
              <a:lnSpc>
                <a:spcPts val="5099"/>
              </a:lnSpc>
            </a:pPr>
            <a:r>
              <a:rPr lang="en-US" sz="3400" i="1" spc="170" dirty="0">
                <a:solidFill>
                  <a:srgbClr val="171710"/>
                </a:solidFill>
                <a:latin typeface="Aileron Regular Italics" panose="020B0604020202020204" charset="0"/>
              </a:rPr>
              <a:t>6:30 </a:t>
            </a:r>
            <a:r>
              <a:rPr lang="en-US" sz="3400" i="1" spc="170" dirty="0">
                <a:solidFill>
                  <a:srgbClr val="171710"/>
                </a:solidFill>
                <a:latin typeface="Aileron Regular"/>
              </a:rPr>
              <a:t>PM</a:t>
            </a:r>
          </a:p>
          <a:p>
            <a:pPr algn="r">
              <a:lnSpc>
                <a:spcPts val="5099"/>
              </a:lnSpc>
            </a:pPr>
            <a:endParaRPr lang="en-US" sz="3400" spc="170" dirty="0">
              <a:solidFill>
                <a:srgbClr val="171710"/>
              </a:solidFill>
              <a:latin typeface="Aileron Regular Italics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4854E0A-7BB7-4483-8285-19ECA637FED4}"/>
              </a:ext>
            </a:extLst>
          </p:cNvPr>
          <p:cNvSpPr txBox="1"/>
          <p:nvPr/>
        </p:nvSpPr>
        <p:spPr>
          <a:xfrm>
            <a:off x="7358296" y="4902214"/>
            <a:ext cx="2019222" cy="5168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99"/>
              </a:lnSpc>
            </a:pP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</a:rPr>
              <a:t>Terça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r>
              <a:rPr lang="en-US" sz="3400" spc="170" dirty="0" err="1">
                <a:solidFill>
                  <a:srgbClr val="171710"/>
                </a:solidFill>
                <a:latin typeface="Aileron Regular" panose="020B0604020202020204" charset="0"/>
              </a:rPr>
              <a:t>Quarta</a:t>
            </a: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r>
              <a:rPr lang="en-US" sz="3400" spc="170" dirty="0">
                <a:solidFill>
                  <a:srgbClr val="171710"/>
                </a:solidFill>
                <a:latin typeface="Aileron Regular" panose="020B0604020202020204" charset="0"/>
              </a:rPr>
              <a:t>Quinta</a:t>
            </a:r>
          </a:p>
          <a:p>
            <a:pPr algn="r">
              <a:lnSpc>
                <a:spcPts val="5100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  <a:p>
            <a:pPr algn="r">
              <a:lnSpc>
                <a:spcPts val="5100"/>
              </a:lnSpc>
            </a:pPr>
            <a:endParaRPr lang="en-US" sz="3400" spc="170" dirty="0">
              <a:solidFill>
                <a:srgbClr val="171710"/>
              </a:solidFill>
              <a:latin typeface="Aileron Regular" panose="020B0604020202020204" charset="0"/>
            </a:endParaRPr>
          </a:p>
        </p:txBody>
      </p:sp>
      <p:pic>
        <p:nvPicPr>
          <p:cNvPr id="17" name="Gráfico 16" descr="Selo 5">
            <a:extLst>
              <a:ext uri="{FF2B5EF4-FFF2-40B4-BE49-F238E27FC236}">
                <a16:creationId xmlns:a16="http://schemas.microsoft.com/office/drawing/2014/main" id="{0EF6E14C-9A87-47A2-99C1-49E8BA7AF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764" y="490221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94436" y="1288887"/>
            <a:ext cx="2662475" cy="2645817"/>
          </a:xfrm>
          <a:prstGeom prst="rect">
            <a:avLst/>
          </a:prstGeom>
          <a:solidFill>
            <a:srgbClr val="F4F5F7"/>
          </a:solidFill>
        </p:spPr>
      </p:sp>
      <p:sp>
        <p:nvSpPr>
          <p:cNvPr id="3" name="AutoShape 3"/>
          <p:cNvSpPr/>
          <p:nvPr/>
        </p:nvSpPr>
        <p:spPr>
          <a:xfrm>
            <a:off x="13917139" y="1294660"/>
            <a:ext cx="2662475" cy="2645817"/>
          </a:xfrm>
          <a:prstGeom prst="rect">
            <a:avLst/>
          </a:prstGeom>
          <a:solidFill>
            <a:srgbClr val="F4F5F7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4" name="TextBox 4"/>
          <p:cNvSpPr txBox="1"/>
          <p:nvPr/>
        </p:nvSpPr>
        <p:spPr>
          <a:xfrm>
            <a:off x="1131427" y="937890"/>
            <a:ext cx="5518855" cy="691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endParaRPr lang="en-US" sz="5400" spc="65" dirty="0">
              <a:solidFill>
                <a:srgbClr val="F4F5F7"/>
              </a:solidFill>
              <a:latin typeface="Aileron Heavy"/>
            </a:endParaRPr>
          </a:p>
          <a:p>
            <a:pPr>
              <a:lnSpc>
                <a:spcPts val="7800"/>
              </a:lnSpc>
            </a:pPr>
            <a:r>
              <a:rPr lang="en-US" sz="5400" spc="65" dirty="0" err="1">
                <a:solidFill>
                  <a:srgbClr val="F4F5F7"/>
                </a:solidFill>
                <a:latin typeface="Aileron Heavy"/>
              </a:rPr>
              <a:t>Diretoria</a:t>
            </a:r>
            <a:r>
              <a:rPr lang="en-US" sz="5400" spc="65" dirty="0">
                <a:solidFill>
                  <a:srgbClr val="F4F5F7"/>
                </a:solidFill>
                <a:latin typeface="Aileron Heavy"/>
              </a:rPr>
              <a:t>   </a:t>
            </a:r>
            <a:r>
              <a:rPr lang="en-US" sz="5400" spc="65" dirty="0" err="1">
                <a:solidFill>
                  <a:srgbClr val="F4F5F7"/>
                </a:solidFill>
                <a:latin typeface="Aileron Heavy"/>
              </a:rPr>
              <a:t>Executiva</a:t>
            </a:r>
            <a:endParaRPr lang="en-US" sz="5400" spc="65" dirty="0">
              <a:solidFill>
                <a:srgbClr val="F4F5F7"/>
              </a:solidFill>
              <a:latin typeface="Aileron Heavy"/>
            </a:endParaRPr>
          </a:p>
          <a:p>
            <a:pPr>
              <a:lnSpc>
                <a:spcPts val="7800"/>
              </a:lnSpc>
            </a:pPr>
            <a:endParaRPr lang="en-US" sz="6500" spc="65" dirty="0">
              <a:solidFill>
                <a:srgbClr val="F4F5F7"/>
              </a:solidFill>
              <a:latin typeface="Aileron Heavy"/>
            </a:endParaRPr>
          </a:p>
          <a:p>
            <a:pPr>
              <a:lnSpc>
                <a:spcPts val="7800"/>
              </a:lnSpc>
            </a:pPr>
            <a:r>
              <a:rPr lang="en-US" sz="6500" spc="65" dirty="0">
                <a:solidFill>
                  <a:srgbClr val="F4F5F7"/>
                </a:solidFill>
                <a:latin typeface="Aileron Heavy"/>
              </a:rPr>
              <a:t>            </a:t>
            </a:r>
          </a:p>
          <a:p>
            <a:pPr>
              <a:lnSpc>
                <a:spcPts val="7800"/>
              </a:lnSpc>
            </a:pPr>
            <a:endParaRPr lang="en-US" sz="6500" spc="65" dirty="0">
              <a:solidFill>
                <a:srgbClr val="F4F5F7"/>
              </a:solidFill>
              <a:latin typeface="Aileron Heavy"/>
            </a:endParaRPr>
          </a:p>
          <a:p>
            <a:pPr>
              <a:lnSpc>
                <a:spcPts val="7800"/>
              </a:lnSpc>
            </a:pPr>
            <a:r>
              <a:rPr lang="en-US" sz="5400" spc="65" dirty="0" err="1">
                <a:solidFill>
                  <a:srgbClr val="F4F5F7"/>
                </a:solidFill>
                <a:latin typeface="Aileron Heavy"/>
              </a:rPr>
              <a:t>Secretaria</a:t>
            </a:r>
            <a:endParaRPr lang="en-US" sz="5400" spc="65" dirty="0">
              <a:solidFill>
                <a:srgbClr val="F4F5F7"/>
              </a:solidFill>
              <a:latin typeface="Aileron Heavy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719021" y="4443458"/>
            <a:ext cx="1127149" cy="1783980"/>
            <a:chOff x="0" y="0"/>
            <a:chExt cx="1502866" cy="2378640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502866" cy="978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r>
                <a:rPr lang="en-US" sz="2027" spc="101">
                  <a:solidFill>
                    <a:srgbClr val="171710"/>
                  </a:solidFill>
                  <a:latin typeface="Aileron Regular Italics"/>
                </a:rPr>
                <a:t>Vicky Lang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58913"/>
              <a:ext cx="1502866" cy="131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3"/>
                </a:lnSpc>
              </a:pPr>
              <a:r>
                <a:rPr lang="en-US" sz="1788" spc="17">
                  <a:solidFill>
                    <a:srgbClr val="171710"/>
                  </a:solidFill>
                  <a:latin typeface="Aileron Regular"/>
                </a:rPr>
                <a:t>Employment Manager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28700" y="8235395"/>
            <a:ext cx="5872576" cy="1022905"/>
          </a:xfrm>
          <a:prstGeom prst="rect">
            <a:avLst/>
          </a:prstGeom>
          <a:solidFill>
            <a:srgbClr val="171710"/>
          </a:solidFill>
        </p:spPr>
      </p:sp>
      <p:sp>
        <p:nvSpPr>
          <p:cNvPr id="17" name="AutoShape 17"/>
          <p:cNvSpPr/>
          <p:nvPr/>
        </p:nvSpPr>
        <p:spPr>
          <a:xfrm>
            <a:off x="6901275" y="1255032"/>
            <a:ext cx="2822759" cy="2679672"/>
          </a:xfrm>
          <a:prstGeom prst="rect">
            <a:avLst/>
          </a:prstGeom>
          <a:solidFill>
            <a:srgbClr val="F4F5F7"/>
          </a:solidFill>
        </p:spPr>
      </p:sp>
      <p:sp>
        <p:nvSpPr>
          <p:cNvPr id="18" name="AutoShape 18"/>
          <p:cNvSpPr/>
          <p:nvPr/>
        </p:nvSpPr>
        <p:spPr>
          <a:xfrm>
            <a:off x="6899151" y="5589577"/>
            <a:ext cx="2822758" cy="2645817"/>
          </a:xfrm>
          <a:prstGeom prst="rect">
            <a:avLst/>
          </a:prstGeom>
          <a:solidFill>
            <a:srgbClr val="F4F5F7"/>
          </a:solidFill>
        </p:spPr>
      </p:sp>
      <p:sp>
        <p:nvSpPr>
          <p:cNvPr id="19" name="AutoShape 19"/>
          <p:cNvSpPr/>
          <p:nvPr/>
        </p:nvSpPr>
        <p:spPr>
          <a:xfrm>
            <a:off x="10494436" y="5589575"/>
            <a:ext cx="2662475" cy="2645819"/>
          </a:xfrm>
          <a:prstGeom prst="rect">
            <a:avLst/>
          </a:prstGeom>
          <a:solidFill>
            <a:srgbClr val="F4F5F7"/>
          </a:solidFill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F75EDEB-C301-4C00-A3D8-F32D593CC066}"/>
              </a:ext>
            </a:extLst>
          </p:cNvPr>
          <p:cNvSpPr/>
          <p:nvPr/>
        </p:nvSpPr>
        <p:spPr>
          <a:xfrm>
            <a:off x="6899151" y="4581498"/>
            <a:ext cx="3034558" cy="54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hlinkClick r:id="rId2"/>
              </a:rPr>
              <a:t>Raissa Sales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  Secretária-Geral</a:t>
            </a:r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D225614-1FD3-4228-B234-4711136B72E2}"/>
              </a:ext>
            </a:extLst>
          </p:cNvPr>
          <p:cNvSpPr/>
          <p:nvPr/>
        </p:nvSpPr>
        <p:spPr>
          <a:xfrm>
            <a:off x="10519189" y="4615032"/>
            <a:ext cx="2822758" cy="54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hlinkClick r:id="rId3"/>
              </a:rPr>
              <a:t>Anita Cardoso 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Presidente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9F3DB10-70F3-469C-99C4-DDA23FDFCB0F}"/>
              </a:ext>
            </a:extLst>
          </p:cNvPr>
          <p:cNvSpPr/>
          <p:nvPr/>
        </p:nvSpPr>
        <p:spPr>
          <a:xfrm>
            <a:off x="13917140" y="4610527"/>
            <a:ext cx="2822758" cy="54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hlinkClick r:id="rId4"/>
              </a:rPr>
              <a:t>Wallace </a:t>
            </a:r>
            <a:r>
              <a:rPr lang="pt-BR" dirty="0" err="1">
                <a:solidFill>
                  <a:schemeClr val="tx1"/>
                </a:solidFill>
                <a:hlinkClick r:id="rId4"/>
              </a:rPr>
              <a:t>Ischaber</a:t>
            </a:r>
            <a:r>
              <a:rPr lang="pt-BR" dirty="0">
                <a:solidFill>
                  <a:schemeClr val="tx1"/>
                </a:solidFill>
                <a:hlinkClick r:id="rId4"/>
              </a:rPr>
              <a:t>  </a:t>
            </a:r>
            <a:r>
              <a:rPr lang="pt-BR" dirty="0">
                <a:solidFill>
                  <a:schemeClr val="tx1"/>
                </a:solidFill>
              </a:rPr>
              <a:t>Tesoureiro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914B46E-B699-4BCE-90C1-26FEE1CFFCD0}"/>
              </a:ext>
            </a:extLst>
          </p:cNvPr>
          <p:cNvSpPr/>
          <p:nvPr/>
        </p:nvSpPr>
        <p:spPr>
          <a:xfrm>
            <a:off x="7145669" y="8946158"/>
            <a:ext cx="2822758" cy="45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Inês de Souza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Assistente da Diretoria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E77391F-9A5B-4F1F-ADA5-5FFCAA13B219}"/>
              </a:ext>
            </a:extLst>
          </p:cNvPr>
          <p:cNvSpPr/>
          <p:nvPr/>
        </p:nvSpPr>
        <p:spPr>
          <a:xfrm>
            <a:off x="10706148" y="8946158"/>
            <a:ext cx="2822758" cy="45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hlinkClick r:id="rId5"/>
              </a:rPr>
              <a:t>Allan Stuart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Assessor Administrativo</a:t>
            </a:r>
          </a:p>
        </p:txBody>
      </p:sp>
      <p:pic>
        <p:nvPicPr>
          <p:cNvPr id="36" name="Imagem 35" descr="Foto em preto e branco de mulher sorrindo&#10;&#10;Descrição gerada automaticamente">
            <a:extLst>
              <a:ext uri="{FF2B5EF4-FFF2-40B4-BE49-F238E27FC236}">
                <a16:creationId xmlns:a16="http://schemas.microsoft.com/office/drawing/2014/main" id="{B33E4E29-02BA-4310-BBA7-8774C2578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18" y="1518700"/>
            <a:ext cx="2718582" cy="2793748"/>
          </a:xfrm>
          <a:prstGeom prst="rect">
            <a:avLst/>
          </a:prstGeom>
        </p:spPr>
      </p:pic>
      <p:pic>
        <p:nvPicPr>
          <p:cNvPr id="38" name="Imagem 37" descr="Imagem em preto e branco de mulher sorrindo&#10;&#10;Descrição gerada automaticamente">
            <a:extLst>
              <a:ext uri="{FF2B5EF4-FFF2-40B4-BE49-F238E27FC236}">
                <a16:creationId xmlns:a16="http://schemas.microsoft.com/office/drawing/2014/main" id="{640DC3A7-9BBF-4643-BD45-A98DAADB55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19" y="1436295"/>
            <a:ext cx="2856289" cy="2856289"/>
          </a:xfrm>
          <a:prstGeom prst="rect">
            <a:avLst/>
          </a:prstGeom>
        </p:spPr>
      </p:pic>
      <p:pic>
        <p:nvPicPr>
          <p:cNvPr id="40" name="Imagem 39" descr="Foto preta e branca de homem olhando para o lado&#10;&#10;Descrição gerada automaticamente">
            <a:extLst>
              <a:ext uri="{FF2B5EF4-FFF2-40B4-BE49-F238E27FC236}">
                <a16:creationId xmlns:a16="http://schemas.microsoft.com/office/drawing/2014/main" id="{32192905-1068-496C-8E07-B4EC7A557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698" y="1485900"/>
            <a:ext cx="2718582" cy="2822758"/>
          </a:xfrm>
          <a:prstGeom prst="rect">
            <a:avLst/>
          </a:prstGeom>
        </p:spPr>
      </p:pic>
      <p:pic>
        <p:nvPicPr>
          <p:cNvPr id="42" name="Imagem 41" descr="Foto em preto e branco de pessoa olhando para a câmera&#10;&#10;Descrição gerada automaticamente">
            <a:extLst>
              <a:ext uri="{FF2B5EF4-FFF2-40B4-BE49-F238E27FC236}">
                <a16:creationId xmlns:a16="http://schemas.microsoft.com/office/drawing/2014/main" id="{19243E25-C4F4-47CA-9531-6570895BC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15" y="5817448"/>
            <a:ext cx="2712686" cy="2683820"/>
          </a:xfrm>
          <a:prstGeom prst="rect">
            <a:avLst/>
          </a:prstGeom>
        </p:spPr>
      </p:pic>
      <p:pic>
        <p:nvPicPr>
          <p:cNvPr id="44" name="Imagem 43" descr="Foto em preto e branco de mulher sorrindo&#10;&#10;Descrição gerada automaticamente">
            <a:extLst>
              <a:ext uri="{FF2B5EF4-FFF2-40B4-BE49-F238E27FC236}">
                <a16:creationId xmlns:a16="http://schemas.microsoft.com/office/drawing/2014/main" id="{8A630A8E-3062-41E2-B504-20E081070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68" y="5837976"/>
            <a:ext cx="2712685" cy="2683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no interior, cozinha, branco, foto&#10;&#10;Descrição gerada automaticamente">
            <a:extLst>
              <a:ext uri="{FF2B5EF4-FFF2-40B4-BE49-F238E27FC236}">
                <a16:creationId xmlns:a16="http://schemas.microsoft.com/office/drawing/2014/main" id="{52501FB3-D5F1-4E4D-B98B-5FA23133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7" y="357649"/>
            <a:ext cx="5272536" cy="95717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114550" y="1200265"/>
            <a:ext cx="8773586" cy="7035772"/>
            <a:chOff x="-97837" y="-9521"/>
            <a:chExt cx="11698114" cy="9381029"/>
          </a:xfrm>
        </p:grpSpPr>
        <p:sp>
          <p:nvSpPr>
            <p:cNvPr id="6" name="TextBox 6"/>
            <p:cNvSpPr txBox="1"/>
            <p:nvPr/>
          </p:nvSpPr>
          <p:spPr>
            <a:xfrm>
              <a:off x="-97833" y="-9521"/>
              <a:ext cx="11600273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5400" spc="65" dirty="0" err="1">
                  <a:solidFill>
                    <a:srgbClr val="F4F5F7"/>
                  </a:solidFill>
                  <a:latin typeface="Aileron Heavy"/>
                </a:rPr>
                <a:t>Nossos</a:t>
              </a:r>
              <a:r>
                <a:rPr lang="en-US" sz="6500" spc="65" dirty="0">
                  <a:solidFill>
                    <a:srgbClr val="F4F5F7"/>
                  </a:solidFill>
                  <a:latin typeface="Aileron Heavy"/>
                </a:rPr>
                <a:t> </a:t>
              </a:r>
              <a:r>
                <a:rPr lang="en-US" sz="5400" spc="65" dirty="0" err="1">
                  <a:solidFill>
                    <a:srgbClr val="F4F5F7"/>
                  </a:solidFill>
                  <a:latin typeface="Aileron Heavy"/>
                </a:rPr>
                <a:t>contatos</a:t>
              </a:r>
              <a:endParaRPr lang="en-US" sz="5400" spc="65" dirty="0">
                <a:solidFill>
                  <a:srgbClr val="F4F5F7"/>
                </a:solidFill>
                <a:latin typeface="Aileron Heav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05450"/>
              <a:ext cx="11600277" cy="792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3400" spc="170" dirty="0">
                  <a:solidFill>
                    <a:srgbClr val="F4F5F7"/>
                  </a:solidFill>
                  <a:latin typeface="Aileron Regular Italics"/>
                </a:rPr>
                <a:t>SEDE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60888" y="2779327"/>
              <a:ext cx="11600277" cy="2228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F4F5F7"/>
                  </a:solidFill>
                  <a:latin typeface="Aileron Regular"/>
                </a:rPr>
                <a:t>Rua</a:t>
              </a: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 dos </a:t>
              </a:r>
              <a:r>
                <a:rPr lang="en-US" sz="3000" spc="30" dirty="0" err="1">
                  <a:solidFill>
                    <a:srgbClr val="F4F5F7"/>
                  </a:solidFill>
                  <a:latin typeface="Aileron Regular"/>
                </a:rPr>
                <a:t>Goitacazes</a:t>
              </a: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, 43, </a:t>
              </a:r>
              <a:r>
                <a:rPr lang="en-US" sz="3000" spc="30" dirty="0" err="1">
                  <a:solidFill>
                    <a:srgbClr val="F4F5F7"/>
                  </a:solidFill>
                  <a:latin typeface="Aileron Regular"/>
                </a:rPr>
                <a:t>Conj</a:t>
              </a: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 1201,</a:t>
              </a:r>
            </a:p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Centro, Belo Horizonte-MG</a:t>
              </a:r>
            </a:p>
            <a:p>
              <a:pPr>
                <a:lnSpc>
                  <a:spcPts val="4500"/>
                </a:lnSpc>
              </a:pPr>
              <a:r>
                <a:rPr lang="en-US" sz="3000" u="sng" spc="30" dirty="0">
                  <a:solidFill>
                    <a:srgbClr val="F4F5F7"/>
                  </a:solidFill>
                  <a:latin typeface="Aileron Regular"/>
                </a:rPr>
                <a:t>https://maps.app.goo.gl/4eP6M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7709" y="5812625"/>
              <a:ext cx="11600277" cy="792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3400" spc="170" dirty="0" err="1">
                  <a:solidFill>
                    <a:srgbClr val="F4F5F7"/>
                  </a:solidFill>
                  <a:latin typeface="Aileron Regular Italics"/>
                </a:rPr>
                <a:t>Telefone</a:t>
              </a:r>
              <a:r>
                <a:rPr lang="en-US" sz="3400" spc="170" dirty="0">
                  <a:solidFill>
                    <a:srgbClr val="F4F5F7"/>
                  </a:solidFill>
                  <a:latin typeface="Aileron Regular Italics"/>
                </a:rPr>
                <a:t>                         WhatsApp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97837" y="6605105"/>
              <a:ext cx="11600277" cy="1464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 31 3225 3880                     31 3567 1329</a:t>
              </a: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4F5F7"/>
                </a:solidFill>
                <a:latin typeface="Aileron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0124" y="7994290"/>
              <a:ext cx="11600277" cy="792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3400" spc="170" dirty="0">
                  <a:solidFill>
                    <a:srgbClr val="F4F5F7"/>
                  </a:solidFill>
                  <a:latin typeface="Aileron Regular Italics"/>
                </a:rPr>
                <a:t>Email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0888" y="8666657"/>
              <a:ext cx="11600277" cy="704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4F5F7"/>
                  </a:solidFill>
                  <a:latin typeface="Aileron Regular"/>
                </a:rPr>
                <a:t>secretaria@conrerp3.org.br</a:t>
              </a:r>
            </a:p>
          </p:txBody>
        </p:sp>
      </p:grpSp>
      <p:pic>
        <p:nvPicPr>
          <p:cNvPr id="19" name="Imagem 18" descr="Fundo preto com letras brancas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933C603E-0096-438D-A9B3-32F87A78F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394" y="6764571"/>
            <a:ext cx="3587049" cy="3587049"/>
          </a:xfrm>
          <a:prstGeom prst="rect">
            <a:avLst/>
          </a:prstGeom>
        </p:spPr>
      </p:pic>
      <p:pic>
        <p:nvPicPr>
          <p:cNvPr id="21" name="Imagem 20" descr="Uma imagem contendo desenho, luz&#10;&#10;Descrição gerada automaticamente">
            <a:hlinkClick r:id="rId5"/>
            <a:extLst>
              <a:ext uri="{FF2B5EF4-FFF2-40B4-BE49-F238E27FC236}">
                <a16:creationId xmlns:a16="http://schemas.microsoft.com/office/drawing/2014/main" id="{C63B85FE-96F2-46B2-850B-0ED113505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679464"/>
            <a:ext cx="1270000" cy="952500"/>
          </a:xfrm>
          <a:prstGeom prst="rect">
            <a:avLst/>
          </a:prstGeom>
        </p:spPr>
      </p:pic>
      <p:pic>
        <p:nvPicPr>
          <p:cNvPr id="29" name="Imagem 28" descr="Uma imagem contendo desenho&#10;&#10;Descrição gerada automaticamente">
            <a:hlinkClick r:id="rId7"/>
            <a:extLst>
              <a:ext uri="{FF2B5EF4-FFF2-40B4-BE49-F238E27FC236}">
                <a16:creationId xmlns:a16="http://schemas.microsoft.com/office/drawing/2014/main" id="{91D7856D-1F76-4D4B-AEFB-EE45ECA5A6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30" y="8740311"/>
            <a:ext cx="714359" cy="707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400</Words>
  <Application>Microsoft Office PowerPoint</Application>
  <PresentationFormat>Personalizar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Calibri</vt:lpstr>
      <vt:lpstr>Arial</vt:lpstr>
      <vt:lpstr>Aileron Regular Italics</vt:lpstr>
      <vt:lpstr>Aileron Heavy</vt:lpstr>
      <vt:lpstr>Aileron Heavy Bold</vt:lpstr>
      <vt:lpstr>Aileron Regular</vt:lpstr>
      <vt:lpstr>Aileron Regular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Monochromatic New York Guide Presentation</dc:title>
  <dc:creator>Família Sales Rocha</dc:creator>
  <cp:lastModifiedBy>Família Sales Rocha</cp:lastModifiedBy>
  <cp:revision>36</cp:revision>
  <dcterms:created xsi:type="dcterms:W3CDTF">2006-08-16T00:00:00Z</dcterms:created>
  <dcterms:modified xsi:type="dcterms:W3CDTF">2020-08-10T21:17:07Z</dcterms:modified>
  <dc:identifier>DAD-mxlyEUc</dc:identifier>
</cp:coreProperties>
</file>